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98" r:id="rId3"/>
    <p:sldId id="257" r:id="rId4"/>
    <p:sldId id="259" r:id="rId5"/>
    <p:sldId id="260" r:id="rId6"/>
    <p:sldId id="261" r:id="rId7"/>
    <p:sldId id="262" r:id="rId8"/>
    <p:sldId id="263" r:id="rId9"/>
    <p:sldId id="289" r:id="rId10"/>
    <p:sldId id="283" r:id="rId11"/>
    <p:sldId id="284" r:id="rId12"/>
    <p:sldId id="285" r:id="rId13"/>
    <p:sldId id="290" r:id="rId14"/>
    <p:sldId id="296" r:id="rId15"/>
    <p:sldId id="294" r:id="rId16"/>
    <p:sldId id="297" r:id="rId17"/>
    <p:sldId id="292" r:id="rId18"/>
    <p:sldId id="291" r:id="rId19"/>
    <p:sldId id="293" r:id="rId20"/>
    <p:sldId id="295" r:id="rId21"/>
    <p:sldId id="286" r:id="rId22"/>
    <p:sldId id="301" r:id="rId23"/>
    <p:sldId id="287" r:id="rId24"/>
    <p:sldId id="288" r:id="rId25"/>
    <p:sldId id="302" r:id="rId26"/>
    <p:sldId id="271" r:id="rId27"/>
    <p:sldId id="270" r:id="rId28"/>
    <p:sldId id="272" r:id="rId29"/>
    <p:sldId id="273" r:id="rId30"/>
    <p:sldId id="275" r:id="rId31"/>
    <p:sldId id="274" r:id="rId32"/>
    <p:sldId id="264" r:id="rId33"/>
    <p:sldId id="277" r:id="rId34"/>
    <p:sldId id="278" r:id="rId35"/>
    <p:sldId id="279" r:id="rId36"/>
    <p:sldId id="258" r:id="rId37"/>
    <p:sldId id="299" r:id="rId38"/>
    <p:sldId id="303" r:id="rId39"/>
    <p:sldId id="304" r:id="rId40"/>
    <p:sldId id="300" r:id="rId41"/>
  </p:sldIdLst>
  <p:sldSz cx="9144000" cy="5143500" type="screen16x9"/>
  <p:notesSz cx="6858000" cy="9144000"/>
  <p:embeddedFontLst>
    <p:embeddedFont>
      <p:font typeface="Lexend" pitchFamily="2" charset="0"/>
      <p:regular r:id="rId43"/>
      <p:bold r:id="rId44"/>
    </p:embeddedFont>
    <p:embeddedFont>
      <p:font typeface="Poppins" panose="00000500000000000000" pitchFamily="2" charset="0"/>
      <p:regular r:id="rId45"/>
      <p:bold r:id="rId46"/>
      <p:italic r:id="rId47"/>
      <p:boldItalic r:id="rId48"/>
    </p:embeddedFont>
    <p:embeddedFont>
      <p:font typeface="Poppins Medium" panose="00000600000000000000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3" roundtripDataSignature="AMtx7mgxsD15ndTQVU9gw8iMs1NA3bZR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860" autoAdjust="0"/>
  </p:normalViewPr>
  <p:slideViewPr>
    <p:cSldViewPr snapToGrid="0">
      <p:cViewPr varScale="1">
        <p:scale>
          <a:sx n="177" d="100"/>
          <a:sy n="177" d="100"/>
        </p:scale>
        <p:origin x="405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customschemas.google.com/relationships/presentationmetadata" Target="meta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193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044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244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450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445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806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915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595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23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794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849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422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2521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7589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359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125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3017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6447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8211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2773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317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5864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5777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229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2715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3398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0526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2309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9423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382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910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021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610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01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651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476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249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785225" y="1336575"/>
            <a:ext cx="76014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8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 PATTERNS IN MODULAR MONOLITH APPLICATIONS</a:t>
            </a:r>
            <a:endParaRPr sz="38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1737225" y="2830025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1737225" y="3214725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424" y="657700"/>
            <a:ext cx="1772825" cy="4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320" y="3877525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324" y="4260248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1091925" y="38144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1091926" y="41837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4" descr="Halil İbrahim Kalkan">
            <a:extLst>
              <a:ext uri="{FF2B5EF4-FFF2-40B4-BE49-F238E27FC236}">
                <a16:creationId xmlns:a16="http://schemas.microsoft.com/office/drawing/2014/main" id="{9A8F8DF5-DBEC-8F4E-B4A9-9DBED75BB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3" y="2830025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148AA3-2BB1-8213-B230-A7A50335E1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7429" y="2669789"/>
            <a:ext cx="2366798" cy="2366798"/>
          </a:xfrm>
          <a:prstGeom prst="rect">
            <a:avLst/>
          </a:prstGeom>
        </p:spPr>
      </p:pic>
      <p:sp>
        <p:nvSpPr>
          <p:cNvPr id="5" name="Google Shape;61;p1">
            <a:extLst>
              <a:ext uri="{FF2B5EF4-FFF2-40B4-BE49-F238E27FC236}">
                <a16:creationId xmlns:a16="http://schemas.microsoft.com/office/drawing/2014/main" id="{375B1349-B488-4A79-5FC8-686FD7507166}"/>
              </a:ext>
            </a:extLst>
          </p:cNvPr>
          <p:cNvSpPr txBox="1"/>
          <p:nvPr/>
        </p:nvSpPr>
        <p:spPr>
          <a:xfrm>
            <a:off x="6627429" y="2309773"/>
            <a:ext cx="236679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b="1" u="sng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Follow me on Twitter</a:t>
            </a:r>
            <a:endParaRPr sz="1200" b="1" u="sng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D50376-16D2-9533-02C5-AF89E0507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21" y="1519399"/>
            <a:ext cx="2663614" cy="2616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0CB060-D310-37F1-895B-B58ECC97682D}"/>
              </a:ext>
            </a:extLst>
          </p:cNvPr>
          <p:cNvSpPr txBox="1"/>
          <p:nvPr/>
        </p:nvSpPr>
        <p:spPr>
          <a:xfrm>
            <a:off x="573221" y="1017448"/>
            <a:ext cx="2214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Table Prefix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ED417E-CD7B-DD85-EDE0-7363699E1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488" y="1519399"/>
            <a:ext cx="2419165" cy="26107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970724-52AC-0377-1CF2-C44E5DEFD822}"/>
              </a:ext>
            </a:extLst>
          </p:cNvPr>
          <p:cNvSpPr txBox="1"/>
          <p:nvPr/>
        </p:nvSpPr>
        <p:spPr>
          <a:xfrm>
            <a:off x="4400488" y="1017448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Database Schema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99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197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separate connection strings for each module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MyCrmDb2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;User Id=</a:t>
            </a:r>
            <a:r>
              <a:rPr lang="tr-TR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_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1q2w3E*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-TR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MyCrmDb2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;User Id=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order_module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tr-TR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abcABC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r>
              <a:rPr lang="tr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access approaches</a:t>
            </a: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only own schema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own schema &amp; Read-only access to others</a:t>
            </a:r>
            <a:endParaRPr lang="en-US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BDF53-0D01-5B11-D3ED-6410E76A8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30" y="2844280"/>
            <a:ext cx="6984836" cy="203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4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4985191" cy="397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build,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manage and backup the database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make multi-module table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lookup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ensure database level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 modularity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a module may require change on others (on read-only access)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use the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DBMS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Scaling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independently for a module is not possible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0F373B-5923-CE8C-9C60-01023EC39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8670"/>
            <a:ext cx="3425309" cy="27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0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SEPARATE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4908455" cy="39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u="sng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isolation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DBMS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independently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ready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prepare multi-module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ensure database level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set up, manage,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backup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: Separate databases only when needed!</a:t>
            </a:r>
            <a:endParaRPr sz="1600" dirty="0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6C8356-E528-AD5A-286F-B236EC1AA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5360"/>
            <a:ext cx="3425309" cy="267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9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426408-680E-8D05-0AB1-B2147C8F6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30" y="1513414"/>
            <a:ext cx="7188540" cy="211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64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SINGLE SOLUTION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" name="Google Shape;68;p2">
            <a:extLst>
              <a:ext uri="{FF2B5EF4-FFF2-40B4-BE49-F238E27FC236}">
                <a16:creationId xmlns:a16="http://schemas.microsoft.com/office/drawing/2014/main" id="{44690227-866A-76C1-EBC7-CF5F1B333B4D}"/>
              </a:ext>
            </a:extLst>
          </p:cNvPr>
          <p:cNvSpPr txBox="1"/>
          <p:nvPr/>
        </p:nvSpPr>
        <p:spPr>
          <a:xfrm>
            <a:off x="3221831" y="823275"/>
            <a:ext cx="5495244" cy="3421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faster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develop and test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catch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build errors 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for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if a developer working on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projects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F37931-B27B-D10B-E09F-987FD1201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23275"/>
            <a:ext cx="2559163" cy="392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7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MULTIPLE SOLUTIONS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BCF9C-DE88-62F8-3533-054CC5B81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062" y="2579535"/>
            <a:ext cx="2047875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7593A-01CF-910B-3DDB-C74DBF3D5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077" y="1112128"/>
            <a:ext cx="2495550" cy="590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3AC55B-0630-8CA8-1564-BE04F305B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48" y="1131178"/>
            <a:ext cx="2466975" cy="561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C4F4C8-DDAF-9C9B-C92C-163736AB82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4225" y="1112128"/>
            <a:ext cx="2495550" cy="58102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BC0EBD-4001-B3FC-17C0-3BD53541A365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1779436" y="1693153"/>
            <a:ext cx="2271957" cy="90067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9EF436-AF76-A680-AFBD-E7FA1FCE7867}"/>
              </a:ext>
            </a:extLst>
          </p:cNvPr>
          <p:cNvCxnSpPr>
            <a:cxnSpLocks/>
            <a:stCxn id="3" idx="0"/>
            <a:endCxn id="12" idx="2"/>
          </p:cNvCxnSpPr>
          <p:nvPr/>
        </p:nvCxnSpPr>
        <p:spPr>
          <a:xfrm flipV="1">
            <a:off x="4572000" y="1693153"/>
            <a:ext cx="0" cy="88638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3661D8-6B10-D4F1-6947-AF306A40659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045886" y="1702678"/>
            <a:ext cx="2332966" cy="891145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50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 vs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Monorepos can help improve your productivity. Here's how | Voiceflow">
            <a:extLst>
              <a:ext uri="{FF2B5EF4-FFF2-40B4-BE49-F238E27FC236}">
                <a16:creationId xmlns:a16="http://schemas.microsoft.com/office/drawing/2014/main" id="{A2A6A85C-69A8-EE67-9D61-C60093DC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147" y="995235"/>
            <a:ext cx="6033705" cy="315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186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MONOREPO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426781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a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Git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package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references (dependencies)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same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changes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immediately 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to 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new features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detect and fix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develop, version, test and deploy cycle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developer work on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frequently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changing,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well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integrated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Suggested for majority of projects, especially in the </a:t>
            </a: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early stages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42E2B8-CD66-C0D4-B7CA-7697AE88F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001" y="990600"/>
            <a:ext cx="30194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0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6" y="823275"/>
            <a:ext cx="5433454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Every module located in a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Git repositories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package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(NuGet, NPM, etc) references (dependencies)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Modulare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separately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more focused development for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Wait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depended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 develop, test and deploy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Many teams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(or departments) specialized on different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mature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boundaries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stable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integration is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Considering to move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soon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2EFE16-0EE3-2167-66CC-1AEF44557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525" y="990600"/>
            <a:ext cx="30099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4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 BRIEF HISTORY OF A DEVELOPER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B5DC4-323E-E171-BDD7-A96DE543B025}"/>
              </a:ext>
            </a:extLst>
          </p:cNvPr>
          <p:cNvSpPr txBox="1"/>
          <p:nvPr/>
        </p:nvSpPr>
        <p:spPr>
          <a:xfrm>
            <a:off x="523856" y="1450065"/>
            <a:ext cx="976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int </a:t>
            </a: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main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()</a:t>
            </a:r>
            <a:b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{ … 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FDC23F-DB79-9D6B-81F9-C9C1EB018AFE}"/>
              </a:ext>
            </a:extLst>
          </p:cNvPr>
          <p:cNvSpPr txBox="1"/>
          <p:nvPr/>
        </p:nvSpPr>
        <p:spPr>
          <a:xfrm>
            <a:off x="2131931" y="1450065"/>
            <a:ext cx="1633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multiple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62B1A4-8C57-96CC-D384-A6064816E7FA}"/>
              </a:ext>
            </a:extLst>
          </p:cNvPr>
          <p:cNvSpPr txBox="1"/>
          <p:nvPr/>
        </p:nvSpPr>
        <p:spPr>
          <a:xfrm>
            <a:off x="4379170" y="1445912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object oriented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340C74-921B-E290-B0C8-2524FC8575A6}"/>
              </a:ext>
            </a:extLst>
          </p:cNvPr>
          <p:cNvSpPr txBox="1"/>
          <p:nvPr/>
        </p:nvSpPr>
        <p:spPr>
          <a:xfrm>
            <a:off x="6764933" y="1445912"/>
            <a:ext cx="1457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single-layer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web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89B5AB-74AB-A620-8157-9794ECB70B4C}"/>
              </a:ext>
            </a:extLst>
          </p:cNvPr>
          <p:cNvSpPr txBox="1"/>
          <p:nvPr/>
        </p:nvSpPr>
        <p:spPr>
          <a:xfrm>
            <a:off x="523856" y="3904197"/>
            <a:ext cx="1806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n-layer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1D49A7-ED0E-1D69-50C5-286BCDC7F7BA}"/>
              </a:ext>
            </a:extLst>
          </p:cNvPr>
          <p:cNvSpPr txBox="1"/>
          <p:nvPr/>
        </p:nvSpPr>
        <p:spPr>
          <a:xfrm>
            <a:off x="2907674" y="3904197"/>
            <a:ext cx="1620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modular monolith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562652-71C0-1AE6-DFF5-F0102A9F205C}"/>
              </a:ext>
            </a:extLst>
          </p:cNvPr>
          <p:cNvSpPr txBox="1"/>
          <p:nvPr/>
        </p:nvSpPr>
        <p:spPr>
          <a:xfrm>
            <a:off x="5052376" y="3904066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microservices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B1F83-F347-E701-749A-685B8E5C5681}"/>
              </a:ext>
            </a:extLst>
          </p:cNvPr>
          <p:cNvSpPr txBox="1"/>
          <p:nvPr/>
        </p:nvSpPr>
        <p:spPr>
          <a:xfrm>
            <a:off x="523856" y="926846"/>
            <a:ext cx="8899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Language</a:t>
            </a:r>
            <a:b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int, bool,</a:t>
            </a:r>
            <a:b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if, for, while</a:t>
            </a:r>
            <a:endParaRPr lang="en-US" sz="1000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1B374-187F-F49F-F7F6-44E5AA70DAC4}"/>
              </a:ext>
            </a:extLst>
          </p:cNvPr>
          <p:cNvSpPr txBox="1"/>
          <p:nvPr/>
        </p:nvSpPr>
        <p:spPr>
          <a:xfrm>
            <a:off x="2501423" y="926846"/>
            <a:ext cx="10550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Parameters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Return values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Overload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A1FE8-199F-4825-9776-DAA91D58C5D2}"/>
              </a:ext>
            </a:extLst>
          </p:cNvPr>
          <p:cNvSpPr txBox="1"/>
          <p:nvPr/>
        </p:nvSpPr>
        <p:spPr>
          <a:xfrm>
            <a:off x="4379170" y="1075389"/>
            <a:ext cx="1186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SOLID Principles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Design Patterns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82F1FB-30CB-2950-0F0D-BF7D258B3C1C}"/>
              </a:ext>
            </a:extLst>
          </p:cNvPr>
          <p:cNvSpPr txBox="1"/>
          <p:nvPr/>
        </p:nvSpPr>
        <p:spPr>
          <a:xfrm>
            <a:off x="6764933" y="619068"/>
            <a:ext cx="132119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HTML, CSS, JS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MVC, Razor Pages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REST API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Databases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Authentication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7F2D2-4080-307E-7BE4-69B2987D6241}"/>
              </a:ext>
            </a:extLst>
          </p:cNvPr>
          <p:cNvSpPr txBox="1"/>
          <p:nvPr/>
        </p:nvSpPr>
        <p:spPr>
          <a:xfrm>
            <a:off x="523856" y="4137959"/>
            <a:ext cx="160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Clean Architecture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Driven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58F888-6960-51BF-E128-B71D47FDA7FF}"/>
              </a:ext>
            </a:extLst>
          </p:cNvPr>
          <p:cNvSpPr txBox="1"/>
          <p:nvPr/>
        </p:nvSpPr>
        <p:spPr>
          <a:xfrm>
            <a:off x="2926528" y="4137959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Bounded Contexts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Integration Patterns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B89B03-0BB0-EC72-37EE-A6A1FBB34211}"/>
              </a:ext>
            </a:extLst>
          </p:cNvPr>
          <p:cNvSpPr txBox="1"/>
          <p:nvPr/>
        </p:nvSpPr>
        <p:spPr>
          <a:xfrm>
            <a:off x="5052376" y="4138028"/>
            <a:ext cx="179568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Docker, Kubernetes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API Gateway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Communication Patterns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Distributed Transactions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DevOps</a:t>
            </a:r>
          </a:p>
        </p:txBody>
      </p:sp>
      <p:pic>
        <p:nvPicPr>
          <p:cNvPr id="1030" name="Picture 6" descr="OOP Inheritance &amp; Polymorphism - Java Programming Tutorial">
            <a:extLst>
              <a:ext uri="{FF2B5EF4-FFF2-40B4-BE49-F238E27FC236}">
                <a16:creationId xmlns:a16="http://schemas.microsoft.com/office/drawing/2014/main" id="{6BA12318-652D-E57E-300F-15880A8BC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164" y="1883063"/>
            <a:ext cx="1450121" cy="80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F6B8AD-9B9D-E681-278F-DDA5C60E8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3684" y="3126287"/>
            <a:ext cx="740335" cy="7777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01E13A-64BE-A711-A351-1E1D293D7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6137" y="3126287"/>
            <a:ext cx="825597" cy="79521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E01782-1198-D580-C960-BFBB984573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331" y="3124136"/>
            <a:ext cx="1111023" cy="7820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1278F2E-BC42-8C6A-2196-2F6D3F411B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5617" y="1883063"/>
            <a:ext cx="1119828" cy="79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95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STRUCTURE: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SUGGESTIONS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Always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begin with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Single solution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Once the module count and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 size increases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Preparing to a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migration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Repository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  <a:endParaRPr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38217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SINGLE /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UNIFIED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LAYER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only define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</a:t>
            </a: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contains all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pages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components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create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Simple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less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infrastructure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requirements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Ignores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modularity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on UI level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Notes: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Still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for microservice migration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26AB80-75D1-19D3-B0D7-24D878F4B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3" y="823275"/>
            <a:ext cx="2296252" cy="352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4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their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own UI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 and components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contains brings them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simple UI pages/components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build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more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infrastructure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requirements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9F0CF-0F11-A062-EE93-50B089602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301" y="823274"/>
            <a:ext cx="1992774" cy="353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7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HYBRID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can define their own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User management, audit logging, 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contains pages that uses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Reports, dashboards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host application (or other modules)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them</a:t>
            </a:r>
          </a:p>
        </p:txBody>
      </p:sp>
    </p:spTree>
    <p:extLst>
      <p:ext uri="{BB962C8B-B14F-4D97-AF65-F5344CB8AC3E}">
        <p14:creationId xmlns:p14="http://schemas.microsoft.com/office/powerpoint/2010/main" val="322579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COMPONENT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BASED MODULARITY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097A33E-D188-4D77-BB6F-2C0C9233920D}"/>
              </a:ext>
            </a:extLst>
          </p:cNvPr>
          <p:cNvSpPr txBox="1"/>
          <p:nvPr/>
        </p:nvSpPr>
        <p:spPr>
          <a:xfrm>
            <a:off x="306576" y="823275"/>
            <a:ext cx="30973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Catalog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Stock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Basket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Ratings / Reviews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Shipping / Delivery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Related / Suggested Items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Search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account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5E11F9-86D1-3B8F-53ED-E7DD1904B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972" y="823275"/>
            <a:ext cx="547762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2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7861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STRUCTURES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project: Only implementation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Two-projects: Implementation + Contracts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Layered project: ...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869969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DEPENDENCY PATTERNS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TODO: Visualize all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Implementation Dependency (one way)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Module A -&gt; Module B (can fully use)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only if A extends 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Implementation Dependency (two way)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Create a shared module between A &amp; B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Create a module C (aggregator) that depends on A &amp; B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Merge modules into a single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Contracts Dependency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if A uses B as a client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Supports one way and two way dependencies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Recommended approach for loosely coupled modules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228002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COMMUNICATION PATTERNS</a:t>
            </a: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Services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Different from application services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Consider performance / implement cache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Database-level transactions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Integration services: Only for read, not manipulate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 - Manipulation works only in monolith &amp; single database approach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Events: Outbox/inbox pattern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1577787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TYPES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600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odules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Catalog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Ordering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Shipping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Aggregator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Reporting / 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Shared / utils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Setting management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Permission management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Background jobs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Generic / supporting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&amp; role management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Audit logging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GDPR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Email Sending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Chat</a:t>
            </a:r>
          </a:p>
        </p:txBody>
      </p:sp>
    </p:spTree>
    <p:extLst>
      <p:ext uri="{BB962C8B-B14F-4D97-AF65-F5344CB8AC3E}">
        <p14:creationId xmlns:p14="http://schemas.microsoft.com/office/powerpoint/2010/main" val="1146672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HALİL İBRAHİM KALKAN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91B28DD-BD95-3BDC-0761-C7DB2ED29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3" y="2984349"/>
            <a:ext cx="1962431" cy="480059"/>
          </a:xfrm>
          <a:prstGeom prst="rect">
            <a:avLst/>
          </a:prstGeom>
        </p:spPr>
      </p:pic>
      <p:pic>
        <p:nvPicPr>
          <p:cNvPr id="3" name="Picture 2" descr="Logo&#10;&#10;Description automatically generated with low confidence">
            <a:extLst>
              <a:ext uri="{FF2B5EF4-FFF2-40B4-BE49-F238E27FC236}">
                <a16:creationId xmlns:a16="http://schemas.microsoft.com/office/drawing/2014/main" id="{C463AD08-2CB3-B48A-A2F4-E22C3E16D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3" y="2365827"/>
            <a:ext cx="1394484" cy="480059"/>
          </a:xfrm>
          <a:prstGeom prst="rect">
            <a:avLst/>
          </a:prstGeom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53EEB0CF-31F4-676D-13D9-36A858141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207099"/>
            <a:ext cx="480059" cy="480059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B6E67BE-F4FF-6816-48EE-E0FACFE5F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770487"/>
            <a:ext cx="476451" cy="476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1E647-89B6-503C-37A7-A870F3240908}"/>
              </a:ext>
            </a:extLst>
          </p:cNvPr>
          <p:cNvSpPr txBox="1"/>
          <p:nvPr/>
        </p:nvSpPr>
        <p:spPr>
          <a:xfrm>
            <a:off x="919701" y="130862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3E97A-3291-D60F-C3D5-39380D125C3F}"/>
              </a:ext>
            </a:extLst>
          </p:cNvPr>
          <p:cNvSpPr txBox="1"/>
          <p:nvPr/>
        </p:nvSpPr>
        <p:spPr>
          <a:xfrm>
            <a:off x="882013" y="1870212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867D5-5040-A228-5132-E2C5B91B579B}"/>
              </a:ext>
            </a:extLst>
          </p:cNvPr>
          <p:cNvSpPr txBox="1"/>
          <p:nvPr/>
        </p:nvSpPr>
        <p:spPr>
          <a:xfrm>
            <a:off x="2432392" y="3122528"/>
            <a:ext cx="6727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09D83-A2EE-82C6-9BB6-80FFA99E632F}"/>
              </a:ext>
            </a:extLst>
          </p:cNvPr>
          <p:cNvSpPr txBox="1"/>
          <p:nvPr/>
        </p:nvSpPr>
        <p:spPr>
          <a:xfrm>
            <a:off x="1808428" y="2489395"/>
            <a:ext cx="7351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7B0E3F-8636-5884-3B77-354E3E325C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3560715"/>
            <a:ext cx="476451" cy="4764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E088C6-18B3-836D-CA86-FD6F64C32958}"/>
              </a:ext>
            </a:extLst>
          </p:cNvPr>
          <p:cNvSpPr txBox="1"/>
          <p:nvPr/>
        </p:nvSpPr>
        <p:spPr>
          <a:xfrm>
            <a:off x="878405" y="3559856"/>
            <a:ext cx="5140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3A0D5F35-8046-C3C1-82BF-D62DE53B83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4" y="4178378"/>
            <a:ext cx="476451" cy="476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22344E-3EE5-D2D5-CD15-576DB500BDAB}"/>
              </a:ext>
            </a:extLst>
          </p:cNvPr>
          <p:cNvSpPr txBox="1"/>
          <p:nvPr/>
        </p:nvSpPr>
        <p:spPr>
          <a:xfrm>
            <a:off x="850825" y="4187822"/>
            <a:ext cx="8415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sz="1200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sz="1200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sz="1200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073ED8-9F1F-FF36-8C0F-BEE7DF98ABBB}"/>
              </a:ext>
            </a:extLst>
          </p:cNvPr>
          <p:cNvSpPr txBox="1"/>
          <p:nvPr/>
        </p:nvSpPr>
        <p:spPr>
          <a:xfrm>
            <a:off x="919701" y="87229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sz="12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15" name="Picture 4" descr="Div Coding icon PNG and SVG Vector Free Download">
            <a:extLst>
              <a:ext uri="{FF2B5EF4-FFF2-40B4-BE49-F238E27FC236}">
                <a16:creationId xmlns:a16="http://schemas.microsoft.com/office/drawing/2014/main" id="{F3117412-A21B-D896-4400-71EEA1D82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4" y="732307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298ED9-C31D-C46B-26E2-F1AFD435F5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2245" y="225187"/>
            <a:ext cx="1875180" cy="4191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FRAMEWORK REQUIREMENT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Needs a framework to support the modular system.. </a:t>
            </a:r>
            <a:r>
              <a:rPr lang="en-US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hy?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562508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BEST PRACTICES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Do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not introduce breaking changes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Keep backward compatible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 forward compatible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Mark obsolete and maintain for a few versions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We can use semantic versioning if we use package references for module dependencies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Build unit and integration tests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Manual tests: Create a minimal test host application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Domain-Driven Design </a:t>
            </a: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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858573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MIGRATING TO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MICROSERVICES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LATER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5274215" cy="3854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Convert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to services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In-process inter-module communication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 communication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 method calls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HTTP API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calls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 events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 events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databases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 transaction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-&gt; Distributed transaction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Move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out of an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API gateway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layer as separated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Re-design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authentication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flow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Setup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development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&amp;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environments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DCDA5F-DF99-19B4-EE0D-A3CCE6AE9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081" y="946449"/>
            <a:ext cx="2891994" cy="1625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2B2F24-168D-5CA6-17C8-A0480C251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291" y="2631337"/>
            <a:ext cx="1769438" cy="1769438"/>
          </a:xfrm>
          <a:prstGeom prst="rect">
            <a:avLst/>
          </a:prstGeom>
        </p:spPr>
      </p:pic>
      <p:pic>
        <p:nvPicPr>
          <p:cNvPr id="1026" name="Picture 2" descr="The YouTube logo: a history | Creative Bloq">
            <a:extLst>
              <a:ext uri="{FF2B5EF4-FFF2-40B4-BE49-F238E27FC236}">
                <a16:creationId xmlns:a16="http://schemas.microsoft.com/office/drawing/2014/main" id="{A118B7A0-8ECF-2F96-A755-0BE77876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080" y="2631338"/>
            <a:ext cx="1230791" cy="69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75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SUMMARY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0862636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A004F-4E22-10C9-E466-061D2896E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75" y="1091067"/>
            <a:ext cx="5289049" cy="2961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45C24B-D614-1A57-E259-52B64337B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624" y="911450"/>
            <a:ext cx="3320599" cy="332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323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E-Book">
            <a:extLst>
              <a:ext uri="{FF2B5EF4-FFF2-40B4-BE49-F238E27FC236}">
                <a16:creationId xmlns:a16="http://schemas.microsoft.com/office/drawing/2014/main" id="{DA02B9DE-E641-570E-0015-3C91555E5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60" y="1014689"/>
            <a:ext cx="3866536" cy="347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415836-5B53-8DA4-93FA-7DDFA14EC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5206" y="1014689"/>
            <a:ext cx="3156155" cy="315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83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/>
        </p:nvSpPr>
        <p:spPr>
          <a:xfrm>
            <a:off x="5676924" y="755514"/>
            <a:ext cx="2949875" cy="44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rgbClr val="4E5258"/>
                </a:solidFill>
              </a:rPr>
              <a:t>D</a:t>
            </a:r>
            <a:r>
              <a:rPr lang="tr" b="1" u="sng" dirty="0">
                <a:solidFill>
                  <a:srgbClr val="4E5258"/>
                </a:solidFill>
              </a:rPr>
              <a:t>ownload </a:t>
            </a:r>
            <a:r>
              <a:rPr lang="en-US" b="1" u="sng" dirty="0">
                <a:solidFill>
                  <a:srgbClr val="4E5258"/>
                </a:solidFill>
              </a:rPr>
              <a:t>T</a:t>
            </a:r>
            <a:r>
              <a:rPr lang="tr" b="1" u="sng" dirty="0">
                <a:solidFill>
                  <a:srgbClr val="4E5258"/>
                </a:solidFill>
              </a:rPr>
              <a:t>his </a:t>
            </a:r>
            <a:r>
              <a:rPr lang="en-US" b="1" u="sng" dirty="0">
                <a:solidFill>
                  <a:srgbClr val="4E5258"/>
                </a:solidFill>
              </a:rPr>
              <a:t>P</a:t>
            </a:r>
            <a:r>
              <a:rPr lang="tr" b="1" u="sng" dirty="0">
                <a:solidFill>
                  <a:srgbClr val="4E5258"/>
                </a:solidFill>
              </a:rPr>
              <a:t>resentation</a:t>
            </a:r>
            <a:endParaRPr b="1" u="sng" dirty="0">
              <a:solidFill>
                <a:srgbClr val="4E5258"/>
              </a:solidFill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517200" y="870279"/>
            <a:ext cx="4509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 FOR</a:t>
            </a:r>
            <a:endParaRPr sz="4000" b="1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WATCHING</a:t>
            </a:r>
            <a:endParaRPr sz="4000" b="1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20" y="3597713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724" y="3980436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863325" y="35346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</a:p>
        </p:txBody>
      </p:sp>
      <p:sp>
        <p:nvSpPr>
          <p:cNvPr id="81" name="Google Shape;81;p3"/>
          <p:cNvSpPr txBox="1"/>
          <p:nvPr/>
        </p:nvSpPr>
        <p:spPr>
          <a:xfrm>
            <a:off x="863325" y="39039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</a:t>
            </a: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lang="en-US"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925" y="1154038"/>
            <a:ext cx="2957700" cy="29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6;p1">
            <a:extLst>
              <a:ext uri="{FF2B5EF4-FFF2-40B4-BE49-F238E27FC236}">
                <a16:creationId xmlns:a16="http://schemas.microsoft.com/office/drawing/2014/main" id="{51B5DA2F-46BD-1F36-EAD4-DA9E79384F25}"/>
              </a:ext>
            </a:extLst>
          </p:cNvPr>
          <p:cNvSpPr txBox="1"/>
          <p:nvPr/>
        </p:nvSpPr>
        <p:spPr>
          <a:xfrm>
            <a:off x="1435882" y="2436577"/>
            <a:ext cx="3936743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" name="Google Shape;57;p1">
            <a:extLst>
              <a:ext uri="{FF2B5EF4-FFF2-40B4-BE49-F238E27FC236}">
                <a16:creationId xmlns:a16="http://schemas.microsoft.com/office/drawing/2014/main" id="{B78DE9D6-7507-A9AC-B04A-268C12DA554F}"/>
              </a:ext>
            </a:extLst>
          </p:cNvPr>
          <p:cNvSpPr txBox="1"/>
          <p:nvPr/>
        </p:nvSpPr>
        <p:spPr>
          <a:xfrm>
            <a:off x="1435882" y="2821277"/>
            <a:ext cx="393674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 descr="Halil İbrahim Kalkan">
            <a:extLst>
              <a:ext uri="{FF2B5EF4-FFF2-40B4-BE49-F238E27FC236}">
                <a16:creationId xmlns:a16="http://schemas.microsoft.com/office/drawing/2014/main" id="{E8883BFA-809D-EC40-BADA-940BE8155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0" y="2436577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ED303-0DA2-90CA-94E8-8DE3275D21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3388" y="1287542"/>
            <a:ext cx="2692892" cy="2692892"/>
          </a:xfrm>
          <a:prstGeom prst="rect">
            <a:avLst/>
          </a:prstGeom>
          <a:effectLst>
            <a:softEdge rad="165100"/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0172608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3852456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130118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ABP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PLATFORM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92558EB-AA7B-529C-3A9B-088A2344F0F2}"/>
              </a:ext>
            </a:extLst>
          </p:cNvPr>
          <p:cNvSpPr txBox="1"/>
          <p:nvPr/>
        </p:nvSpPr>
        <p:spPr>
          <a:xfrm>
            <a:off x="4772121" y="847907"/>
            <a:ext cx="4065304" cy="355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30 Reusable application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EF Core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MongoDB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MVC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Blazor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Angular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monolith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scenarios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tiered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Extensible 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customizable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Fully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layered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of any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from each other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coverage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3CD7E-2676-0E42-3789-1E2FEB39C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90" y="847907"/>
            <a:ext cx="4158927" cy="411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98996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AGENDA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4"/>
            <a:ext cx="4844237" cy="375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Why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modularity?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Architectural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options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Codebase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Interface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Designing module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dependencies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Communication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management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Specialized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practices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</a:t>
            </a:r>
            <a:endParaRPr sz="18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77042-0959-D959-971B-54CD8E8AC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808" y="823275"/>
            <a:ext cx="3537527" cy="353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1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WHY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MODULARITY?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7219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Reducing &amp; managing code complexity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On-premise modular deployment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microservices later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E9DFE-B767-9684-ACC4-DE55C4211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527" y="799178"/>
            <a:ext cx="3545144" cy="354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5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REDUCING AND MANAGING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 COMPLEXITY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05692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When you have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large system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with 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sub-domains</a:t>
            </a:r>
            <a:b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Smaller modules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 a large solution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understand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develop manage individual modules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find &amp;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fix problems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(!)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 independently</a:t>
            </a:r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82764-D197-BC15-8792-4472AEB76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032" y="889731"/>
            <a:ext cx="3511044" cy="35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6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ON-PREMISE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DEPLOYMENT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2528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Deliver only the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they have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purchased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Requires a completely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loose coupled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design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The system should work when you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remove a module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load modules as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plug-ins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(on application launch time)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Alternative: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Enable/disable features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runtime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Obfuscating DLLs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C75569-A657-B44B-C663-1AACAAC37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76" y="823275"/>
            <a:ext cx="357750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1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OPTIONS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BAE56DE-738A-B788-E812-D7D8DD2DD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39" y="1593581"/>
            <a:ext cx="3118084" cy="24956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CBA2BF7-CAE5-FBE0-3CD3-A9999F09D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595697"/>
            <a:ext cx="3541337" cy="249352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E8E0550-9F65-FACD-F309-BDFF7418A74F}"/>
              </a:ext>
            </a:extLst>
          </p:cNvPr>
          <p:cNvSpPr txBox="1"/>
          <p:nvPr/>
        </p:nvSpPr>
        <p:spPr>
          <a:xfrm>
            <a:off x="1275118" y="1053440"/>
            <a:ext cx="2282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Single</a:t>
            </a:r>
            <a:r>
              <a:rPr lang="tr-TR" u="sng" dirty="0">
                <a:solidFill>
                  <a:schemeClr val="accent1"/>
                </a:solidFill>
              </a:rPr>
              <a:t> (Shared) Database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60DE3F-0903-4892-5FCF-4838B3646C23}"/>
              </a:ext>
            </a:extLst>
          </p:cNvPr>
          <p:cNvSpPr txBox="1"/>
          <p:nvPr/>
        </p:nvSpPr>
        <p:spPr>
          <a:xfrm>
            <a:off x="5116210" y="1053440"/>
            <a:ext cx="2483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Separate</a:t>
            </a:r>
            <a:r>
              <a:rPr lang="tr-TR" u="sng" dirty="0">
                <a:solidFill>
                  <a:schemeClr val="accent1"/>
                </a:solidFill>
              </a:rPr>
              <a:t> Module Databases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62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</TotalTime>
  <Words>1465</Words>
  <Application>Microsoft Office PowerPoint</Application>
  <PresentationFormat>On-screen Show (16:9)</PresentationFormat>
  <Paragraphs>248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Courier New</vt:lpstr>
      <vt:lpstr>Arial</vt:lpstr>
      <vt:lpstr>Lexend</vt:lpstr>
      <vt:lpstr>Poppins</vt:lpstr>
      <vt:lpstr>Poppins Medium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Halil Kalkan</cp:lastModifiedBy>
  <cp:revision>102</cp:revision>
  <dcterms:modified xsi:type="dcterms:W3CDTF">2024-09-30T07:04:11Z</dcterms:modified>
</cp:coreProperties>
</file>